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18"/>
  </p:notesMasterIdLst>
  <p:handoutMasterIdLst>
    <p:handoutMasterId r:id="rId19"/>
  </p:handoutMasterIdLst>
  <p:sldIdLst>
    <p:sldId id="1408" r:id="rId2"/>
    <p:sldId id="1411" r:id="rId3"/>
    <p:sldId id="1412" r:id="rId4"/>
    <p:sldId id="1413" r:id="rId5"/>
    <p:sldId id="1414" r:id="rId6"/>
    <p:sldId id="1415" r:id="rId7"/>
    <p:sldId id="1416" r:id="rId8"/>
    <p:sldId id="1417" r:id="rId9"/>
    <p:sldId id="1418" r:id="rId10"/>
    <p:sldId id="1419" r:id="rId11"/>
    <p:sldId id="1420" r:id="rId12"/>
    <p:sldId id="1421" r:id="rId13"/>
    <p:sldId id="1422" r:id="rId14"/>
    <p:sldId id="1424" r:id="rId15"/>
    <p:sldId id="1405" r:id="rId16"/>
    <p:sldId id="1326" r:id="rId17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gnite 2016 Template Light" id="{A073DAE3-B461-442F-A3D3-6642BD875E45}">
          <p14:sldIdLst>
            <p14:sldId id="1408"/>
            <p14:sldId id="1411"/>
            <p14:sldId id="1412"/>
            <p14:sldId id="1413"/>
            <p14:sldId id="1414"/>
            <p14:sldId id="1415"/>
            <p14:sldId id="1416"/>
            <p14:sldId id="1417"/>
            <p14:sldId id="1418"/>
            <p14:sldId id="1419"/>
            <p14:sldId id="1420"/>
            <p14:sldId id="1421"/>
            <p14:sldId id="1422"/>
            <p14:sldId id="1424"/>
            <p14:sldId id="1405"/>
            <p14:sldId id="132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3B01"/>
    <a:srgbClr val="505050"/>
    <a:srgbClr val="FFB900"/>
    <a:srgbClr val="292929"/>
    <a:srgbClr val="FFFFFF"/>
    <a:srgbClr val="BAD80A"/>
    <a:srgbClr val="A80000"/>
    <a:srgbClr val="5C2D91"/>
    <a:srgbClr val="0078D7"/>
    <a:srgbClr val="107C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97" autoAdjust="0"/>
    <p:restoredTop sz="96215" autoAdjust="0"/>
  </p:normalViewPr>
  <p:slideViewPr>
    <p:cSldViewPr>
      <p:cViewPr>
        <p:scale>
          <a:sx n="75" d="100"/>
          <a:sy n="75" d="100"/>
        </p:scale>
        <p:origin x="27" y="6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 varScale="1">
        <p:scale>
          <a:sx n="73" d="100"/>
          <a:sy n="73" d="100"/>
        </p:scale>
        <p:origin x="3174" y="5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Ignite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10/7/2016 9:37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wmf>
</file>

<file path=ppt/media/image10.png>
</file>

<file path=ppt/media/image11.png>
</file>

<file path=ppt/media/image12.png>
</file>

<file path=ppt/media/image13.jpg>
</file>

<file path=ppt/media/image2.png>
</file>

<file path=ppt/media/image4.png>
</file>

<file path=ppt/media/image5.png>
</file>

<file path=ppt/media/image6.jp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Ignite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10/7/2016 9:37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10/7/2016 9:45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9043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D10C09F-FCA1-48C8-B40D-42E1045D109E}" type="datetime8">
              <a:rPr lang="en-US" smtClean="0"/>
              <a:t>10/7/2016 10:29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097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D10C09F-FCA1-48C8-B40D-42E1045D109E}" type="datetime8">
              <a:rPr lang="en-US" smtClean="0"/>
              <a:t>10/7/2016 10:30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8950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A2B2ED8-C573-45EF-BF68-CEC19505703A}" type="datetime8">
              <a:rPr lang="en-US" smtClean="0"/>
              <a:t>10/7/2016 10:35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201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10/7/2016 9:37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967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10/7/2016 9:37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D10C09F-FCA1-48C8-B40D-42E1045D109E}" type="datetime8">
              <a:rPr lang="en-US" smtClean="0"/>
              <a:t>10/7/2016 9:47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762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A2B2ED8-C573-45EF-BF68-CEC19505703A}" type="datetime8">
              <a:rPr lang="en-US" smtClean="0"/>
              <a:t>10/7/2016 10:05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471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A2B2ED8-C573-45EF-BF68-CEC19505703A}" type="datetime8">
              <a:rPr lang="en-US" smtClean="0"/>
              <a:t>10/7/2016 10:15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293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A2B2ED8-C573-45EF-BF68-CEC19505703A}" type="datetime8">
              <a:rPr lang="en-US" smtClean="0"/>
              <a:t>10/7/2016 10:18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846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A2B2ED8-C573-45EF-BF68-CEC19505703A}" type="datetime8">
              <a:rPr lang="en-US" smtClean="0"/>
              <a:t>10/7/2016 10:23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348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D10C09F-FCA1-48C8-B40D-42E1045D109E}" type="datetime8">
              <a:rPr lang="en-US" smtClean="0"/>
              <a:t>10/7/2016 10:23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509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A2B2ED8-C573-45EF-BF68-CEC19505703A}" type="datetime8">
              <a:rPr lang="en-US" smtClean="0"/>
              <a:t>10/7/2016 10:27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602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EA2B2ED8-C573-45EF-BF68-CEC19505703A}" type="datetime8">
              <a:rPr lang="en-US" smtClean="0"/>
              <a:t>10/7/2016 10:29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633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Walk_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331019803"/>
              </p:ext>
            </p:extLst>
          </p:nvPr>
        </p:nvGraphicFramePr>
        <p:xfrm>
          <a:off x="0" y="0"/>
          <a:ext cx="12435839" cy="5999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2" name="Image" r:id="rId3" imgW="24380640" imgH="15238080" progId="Photoshop.Image.12">
                  <p:embed/>
                </p:oleObj>
              </mc:Choice>
              <mc:Fallback>
                <p:oleObj name="Image" r:id="rId3" imgW="24380640" imgH="15238080" progId="Photoshop.Image.12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435839" cy="59993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85589" y="6233566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241573" y="1913086"/>
            <a:ext cx="8568952" cy="12649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7000" dirty="0">
                <a:solidFill>
                  <a:schemeClr val="bg1"/>
                </a:solidFill>
                <a:latin typeface="+mn-lt"/>
              </a:rPr>
              <a:t>Microsoft Ignite</a:t>
            </a:r>
            <a:r>
              <a:rPr lang="en-NZ" sz="7000" baseline="0" dirty="0">
                <a:solidFill>
                  <a:schemeClr val="bg1"/>
                </a:solidFill>
                <a:latin typeface="+mn-lt"/>
              </a:rPr>
              <a:t> NZ</a:t>
            </a:r>
            <a:endParaRPr lang="en-NZ" sz="7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241573" y="2921198"/>
            <a:ext cx="8208912" cy="14804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dirty="0">
                <a:solidFill>
                  <a:schemeClr val="bg1"/>
                </a:solidFill>
                <a:latin typeface="+mn-lt"/>
              </a:rPr>
              <a:t>25-28</a:t>
            </a: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 October 2016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SKYCITY, Auckland</a:t>
            </a:r>
            <a:endParaRPr lang="en-NZ" sz="4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1410" y="-234182"/>
            <a:ext cx="12405065" cy="220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0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740786856"/>
              </p:ext>
            </p:extLst>
          </p:nvPr>
        </p:nvGraphicFramePr>
        <p:xfrm>
          <a:off x="636" y="0"/>
          <a:ext cx="12435839" cy="6080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Image" r:id="rId3" imgW="24380640" imgH="15238080" progId="Photoshop.Image.12">
                  <p:embed/>
                </p:oleObj>
              </mc:Choice>
              <mc:Fallback>
                <p:oleObj name="Image" r:id="rId3" imgW="24380640" imgH="1523808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6" y="0"/>
                        <a:ext cx="12435839" cy="6080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7597" y="6285063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87481" y="182554"/>
            <a:ext cx="11672947" cy="2119277"/>
          </a:xfrm>
          <a:noFill/>
        </p:spPr>
        <p:txBody>
          <a:bodyPr lIns="146304" tIns="91440" rIns="146304" bIns="91440" anchor="t" anchorCtr="0"/>
          <a:lstStyle>
            <a:lvl1pPr>
              <a:defRPr sz="60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003" y="3497262"/>
            <a:ext cx="7640499" cy="829612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287481" y="2506609"/>
            <a:ext cx="7382067" cy="888264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1" r:id="rId1"/>
    <p:sldLayoutId id="2147484300" r:id="rId2"/>
    <p:sldLayoutId id="2147484295" r:id="rId3"/>
    <p:sldLayoutId id="2147484240" r:id="rId4"/>
    <p:sldLayoutId id="2147484296" r:id="rId5"/>
    <p:sldLayoutId id="2147484241" r:id="rId6"/>
    <p:sldLayoutId id="2147484297" r:id="rId7"/>
    <p:sldLayoutId id="2147484244" r:id="rId8"/>
    <p:sldLayoutId id="2147484298" r:id="rId9"/>
    <p:sldLayoutId id="2147484245" r:id="rId10"/>
    <p:sldLayoutId id="2147484247" r:id="rId11"/>
    <p:sldLayoutId id="2147484331" r:id="rId12"/>
    <p:sldLayoutId id="2147484249" r:id="rId13"/>
    <p:sldLayoutId id="2147484301" r:id="rId14"/>
    <p:sldLayoutId id="2147484251" r:id="rId15"/>
    <p:sldLayoutId id="2147484252" r:id="rId16"/>
    <p:sldLayoutId id="2147484254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scottlow/Ignite2016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aka.ms/extension-reques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msignite.nz/my-ignit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533" y="1974535"/>
            <a:ext cx="9143936" cy="1828786"/>
          </a:xfrm>
        </p:spPr>
        <p:txBody>
          <a:bodyPr/>
          <a:lstStyle/>
          <a:p>
            <a:r>
              <a:rPr lang="en-NZ" sz="8000" dirty="0">
                <a:latin typeface="+mn-lt"/>
              </a:rPr>
              <a:t>Microsoft Ignite NZ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9500" y="3083633"/>
            <a:ext cx="8208912" cy="14804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dirty="0">
                <a:solidFill>
                  <a:schemeClr val="bg1"/>
                </a:solidFill>
                <a:latin typeface="+mn-lt"/>
              </a:rPr>
              <a:t>25-28</a:t>
            </a: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 October 2016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SKYCITY, Auckland</a:t>
            </a:r>
            <a:endParaRPr lang="en-NZ" sz="4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5224"/>
            <a:ext cx="12436475" cy="221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45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9" y="3137222"/>
            <a:ext cx="11887200" cy="1194173"/>
          </a:xfrm>
        </p:spPr>
        <p:txBody>
          <a:bodyPr/>
          <a:lstStyle/>
          <a:p>
            <a:pPr marL="0" lvl="1" indent="0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Communication is achieved with two runtime APIs:</a:t>
            </a:r>
          </a:p>
          <a:p>
            <a:pPr marL="215900" lvl="2" indent="0">
              <a:buNone/>
            </a:pPr>
            <a:r>
              <a:rPr lang="en-US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browser.runtime.sendMessage</a:t>
            </a: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()</a:t>
            </a:r>
          </a:p>
          <a:p>
            <a:pPr marL="215900" lvl="2" indent="0">
              <a:buNone/>
            </a:pPr>
            <a:r>
              <a:rPr lang="en-US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Browser.runtime.onMessage</a:t>
            </a: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2161836" cy="917575"/>
          </a:xfrm>
        </p:spPr>
        <p:txBody>
          <a:bodyPr/>
          <a:lstStyle/>
          <a:p>
            <a:r>
              <a:rPr lang="en-US" dirty="0"/>
              <a:t>A Recap on Extension Architecture</a:t>
            </a:r>
            <a:br>
              <a:rPr lang="en-US" dirty="0"/>
            </a:br>
            <a:r>
              <a:rPr lang="en-US" sz="40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rPr>
              <a:t>Three extension contexts tied together by messaging APIs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234461" y="2489150"/>
            <a:ext cx="3017520" cy="3124200"/>
            <a:chOff x="1971589" y="1905001"/>
            <a:chExt cx="3017520" cy="3124200"/>
          </a:xfrm>
        </p:grpSpPr>
        <p:sp>
          <p:nvSpPr>
            <p:cNvPr id="7" name="Rectangle 6"/>
            <p:cNvSpPr/>
            <p:nvPr/>
          </p:nvSpPr>
          <p:spPr>
            <a:xfrm>
              <a:off x="1971589" y="1905001"/>
              <a:ext cx="3017520" cy="3124200"/>
            </a:xfrm>
            <a:prstGeom prst="rect">
              <a:avLst/>
            </a:prstGeom>
            <a:noFill/>
            <a:ln w="28575">
              <a:solidFill>
                <a:schemeClr val="accent3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accent3"/>
                  </a:solidFill>
                </a:rPr>
                <a:t>Extension Package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097319" y="2456738"/>
              <a:ext cx="2766060" cy="4785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Manifest.json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097319" y="3102889"/>
              <a:ext cx="2766060" cy="4785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Background page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097319" y="3755027"/>
              <a:ext cx="2766060" cy="4785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Content scripts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097319" y="4407166"/>
              <a:ext cx="2766060" cy="4785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UI pages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972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2161836" cy="917575"/>
          </a:xfrm>
        </p:spPr>
        <p:txBody>
          <a:bodyPr/>
          <a:lstStyle/>
          <a:p>
            <a:r>
              <a:rPr lang="en-US" dirty="0"/>
              <a:t>The Journey of an Extension Developer</a:t>
            </a:r>
            <a:br>
              <a:rPr lang="en-US" dirty="0"/>
            </a:br>
            <a:r>
              <a:rPr lang="en-US" sz="40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rPr>
              <a:t>Let’s see some code!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274638" y="1942799"/>
            <a:ext cx="11887200" cy="9233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Microsoft Edge’s extension APIs were designed to be interoperable with Chrome’s</a:t>
            </a:r>
          </a:p>
          <a:p>
            <a:pPr marL="0" indent="0">
              <a:buNone/>
            </a:pPr>
            <a:r>
              <a:rPr lang="en-US" sz="24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Let’s start there and see what it takes to port an extension to Edge!</a:t>
            </a:r>
          </a:p>
        </p:txBody>
      </p:sp>
    </p:spTree>
    <p:extLst>
      <p:ext uri="{BB962C8B-B14F-4D97-AF65-F5344CB8AC3E}">
        <p14:creationId xmlns:p14="http://schemas.microsoft.com/office/powerpoint/2010/main" val="92793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179058"/>
          </a:xfrm>
        </p:spPr>
        <p:txBody>
          <a:bodyPr/>
          <a:lstStyle/>
          <a:p>
            <a:r>
              <a:rPr lang="en-US" sz="7200" dirty="0"/>
              <a:t>Loading an Extension with Microsoft WebDriver</a:t>
            </a:r>
          </a:p>
        </p:txBody>
      </p:sp>
    </p:spTree>
    <p:extLst>
      <p:ext uri="{BB962C8B-B14F-4D97-AF65-F5344CB8AC3E}">
        <p14:creationId xmlns:p14="http://schemas.microsoft.com/office/powerpoint/2010/main" val="73229498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179058"/>
          </a:xfrm>
        </p:spPr>
        <p:txBody>
          <a:bodyPr/>
          <a:lstStyle/>
          <a:p>
            <a:r>
              <a:rPr lang="en-US" sz="7200" dirty="0"/>
              <a:t>Packaging and Deploying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144543964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2161836" cy="917575"/>
          </a:xfrm>
        </p:spPr>
        <p:txBody>
          <a:bodyPr/>
          <a:lstStyle/>
          <a:p>
            <a:r>
              <a:rPr lang="en-US" dirty="0"/>
              <a:t>Q&amp;A</a:t>
            </a:r>
            <a:br>
              <a:rPr lang="en-US" dirty="0"/>
            </a:br>
            <a:r>
              <a:rPr lang="en-US" sz="40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rPr>
              <a:t>Thanks for coming out to learn about Edge Extensions!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274638" y="1942799"/>
            <a:ext cx="11887200" cy="1138773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Additional questions? Reach out to @</a:t>
            </a:r>
            <a:r>
              <a:rPr lang="en-US" sz="2000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MSEdgeDev</a:t>
            </a: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 or @_</a:t>
            </a:r>
            <a:r>
              <a:rPr lang="en-US" sz="2000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scottlow</a:t>
            </a: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 on Twitter</a:t>
            </a:r>
          </a:p>
          <a:p>
            <a:pPr marL="0" indent="0">
              <a:buNone/>
            </a:pP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See </a:t>
            </a: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  <a:hlinkClick r:id="rId3"/>
              </a:rPr>
              <a:t>www.github.com/scottlow/Ignite2016</a:t>
            </a: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 for documentation and code samples</a:t>
            </a:r>
          </a:p>
          <a:p>
            <a:pPr marL="0" indent="0">
              <a:buNone/>
            </a:pP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Submit a request to </a:t>
            </a: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  <a:hlinkClick r:id="rId4"/>
              </a:rPr>
              <a:t>https://aka.ms/extension-request</a:t>
            </a: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</a:rPr>
              <a:t> to be considered for a future update!</a:t>
            </a:r>
          </a:p>
        </p:txBody>
      </p:sp>
    </p:spTree>
    <p:extLst>
      <p:ext uri="{BB962C8B-B14F-4D97-AF65-F5344CB8AC3E}">
        <p14:creationId xmlns:p14="http://schemas.microsoft.com/office/powerpoint/2010/main" val="306466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/>
          <p:cNvSpPr txBox="1">
            <a:spLocks/>
          </p:cNvSpPr>
          <p:nvPr/>
        </p:nvSpPr>
        <p:spPr>
          <a:xfrm>
            <a:off x="5186156" y="4001318"/>
            <a:ext cx="6858000" cy="151426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4000" kern="1200" spc="0" baseline="0"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582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163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745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834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170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503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838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742">
              <a:spcBef>
                <a:spcPct val="0"/>
              </a:spcBef>
            </a:pPr>
            <a:r>
              <a:rPr lang="en-US" sz="24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From your PC or Tablet visit My Ignite at </a:t>
            </a:r>
            <a:r>
              <a:rPr lang="en-US" sz="24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  <a:hlinkClick r:id="rId3"/>
              </a:rPr>
              <a:t>http://msignite.nz/my-ignite</a:t>
            </a:r>
            <a:r>
              <a:rPr lang="en-US" sz="24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 </a:t>
            </a:r>
          </a:p>
          <a:p>
            <a:pPr defTabSz="932742">
              <a:spcBef>
                <a:spcPct val="0"/>
              </a:spcBef>
            </a:pPr>
            <a:endParaRPr lang="en-US" sz="24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</a:endParaRPr>
          </a:p>
          <a:p>
            <a:pPr defTabSz="932742">
              <a:spcBef>
                <a:spcPct val="0"/>
              </a:spcBef>
            </a:pPr>
            <a:endParaRPr lang="en-US" sz="24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066109" y="295274"/>
            <a:ext cx="7098094" cy="915989"/>
          </a:xfrm>
          <a:prstGeom prst="rect">
            <a:avLst/>
          </a:prstGeom>
        </p:spPr>
        <p:txBody>
          <a:bodyPr lIns="182880" tIns="146304" rIns="182880" bIns="146304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lnSpc>
                <a:spcPct val="80000"/>
              </a:lnSpc>
            </a:pPr>
            <a:r>
              <a:rPr sz="40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Please evaluate this session for the chance to instantly win great prizes like Surface Pro 4 and the brand new Xbox One S!</a:t>
            </a:r>
          </a:p>
          <a:p>
            <a:pPr>
              <a:lnSpc>
                <a:spcPct val="80000"/>
              </a:lnSpc>
            </a:pPr>
            <a:endParaRPr sz="40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Your feedback is important to us!</a:t>
            </a:r>
            <a:endParaRPr sz="36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02"/>
            <a:ext cx="4925696" cy="699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3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014" y="472926"/>
            <a:ext cx="11672947" cy="2119277"/>
          </a:xfrm>
        </p:spPr>
        <p:txBody>
          <a:bodyPr/>
          <a:lstStyle/>
          <a:p>
            <a:r>
              <a:rPr lang="en-NZ" dirty="0"/>
              <a:t>Building, Testing and Deploying a Browser Extension in Microsoft Edge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Z" dirty="0"/>
              <a:t>Scott Low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M357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3008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785652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Roadmap</a:t>
            </a:r>
          </a:p>
          <a:p>
            <a:r>
              <a:rPr lang="en-US" dirty="0"/>
              <a:t>The Journey of an Extension Developer</a:t>
            </a:r>
          </a:p>
          <a:p>
            <a:pPr lvl="1"/>
            <a:r>
              <a:rPr lang="en-US" dirty="0"/>
              <a:t>Building an extension in Chrome</a:t>
            </a:r>
          </a:p>
          <a:p>
            <a:pPr lvl="1"/>
            <a:r>
              <a:rPr lang="en-US" dirty="0"/>
              <a:t>Porting an extension to Edge</a:t>
            </a:r>
          </a:p>
          <a:p>
            <a:pPr lvl="1"/>
            <a:r>
              <a:rPr lang="en-US" dirty="0"/>
              <a:t>Using F12 to debug an extension</a:t>
            </a:r>
          </a:p>
          <a:p>
            <a:pPr lvl="1"/>
            <a:r>
              <a:rPr lang="en-US" dirty="0"/>
              <a:t>Testing extensions with Microsoft WebDriver</a:t>
            </a:r>
          </a:p>
          <a:p>
            <a:pPr lvl="1"/>
            <a:r>
              <a:rPr lang="en-US" dirty="0"/>
              <a:t>Packaging and deploying an </a:t>
            </a:r>
            <a:r>
              <a:rPr lang="en-US" dirty="0" err="1"/>
              <a:t>extensiion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26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66175097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5593910" y="0"/>
            <a:ext cx="6823687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942799"/>
            <a:ext cx="11887200" cy="1138773"/>
          </a:xfrm>
        </p:spPr>
        <p:txBody>
          <a:bodyPr/>
          <a:lstStyle/>
          <a:p>
            <a:pPr marL="0" lvl="1" indent="0">
              <a:buNone/>
            </a:pP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Scott Low (@_</a:t>
            </a:r>
            <a:r>
              <a:rPr lang="en-US" sz="2000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scottlow</a:t>
            </a: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on Twitter)</a:t>
            </a:r>
          </a:p>
          <a:p>
            <a:pPr marL="0" lvl="1" indent="0">
              <a:buNone/>
            </a:pP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PM for the Web Platform Team (WPT)</a:t>
            </a:r>
          </a:p>
          <a:p>
            <a:pPr marL="0" lvl="1" indent="0">
              <a:buNone/>
            </a:pP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Helping to bring extensions to Edge!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r>
              <a:rPr lang="en-US" sz="40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rPr>
              <a:t>Who am I?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5593910" y="1553046"/>
            <a:ext cx="6842565" cy="4968553"/>
            <a:chOff x="5593910" y="1553046"/>
            <a:chExt cx="6842565" cy="4968553"/>
          </a:xfrm>
        </p:grpSpPr>
        <p:pic>
          <p:nvPicPr>
            <p:cNvPr id="4" name="Picture 3" descr="File:Blank &lt;strong&gt;map&lt;/strong&gt; of the &lt;strong&gt;United States&lt;/strong&gt;.PNG - Wikipedia, the free ..."/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612788" y="1553046"/>
              <a:ext cx="6823687" cy="4433367"/>
            </a:xfrm>
            <a:prstGeom prst="rect">
              <a:avLst/>
            </a:prstGeom>
          </p:spPr>
        </p:pic>
        <p:grpSp>
          <p:nvGrpSpPr>
            <p:cNvPr id="9" name="Group 8"/>
            <p:cNvGrpSpPr/>
            <p:nvPr/>
          </p:nvGrpSpPr>
          <p:grpSpPr>
            <a:xfrm>
              <a:off x="5593910" y="4721398"/>
              <a:ext cx="2784567" cy="1800201"/>
              <a:chOff x="5593910" y="4721398"/>
              <a:chExt cx="2784567" cy="1800201"/>
            </a:xfrm>
            <a:solidFill>
              <a:schemeClr val="bg1"/>
            </a:solidFill>
          </p:grpSpPr>
          <p:sp>
            <p:nvSpPr>
              <p:cNvPr id="6" name="Flowchart: Manual Input 5"/>
              <p:cNvSpPr/>
              <p:nvPr/>
            </p:nvSpPr>
            <p:spPr bwMode="auto">
              <a:xfrm flipH="1">
                <a:off x="6506269" y="5081438"/>
                <a:ext cx="1872208" cy="1440161"/>
              </a:xfrm>
              <a:prstGeom prst="flowChartManualInput">
                <a:avLst/>
              </a:prstGeom>
              <a:grpFill/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7" name="Flowchart: Manual Input 6"/>
              <p:cNvSpPr/>
              <p:nvPr/>
            </p:nvSpPr>
            <p:spPr bwMode="auto">
              <a:xfrm flipV="1">
                <a:off x="5593910" y="4721398"/>
                <a:ext cx="1304915" cy="1410305"/>
              </a:xfrm>
              <a:prstGeom prst="flowChartManualInput">
                <a:avLst/>
              </a:prstGeom>
              <a:grpFill/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8" name="Flowchart: Manual Input 7"/>
              <p:cNvSpPr/>
              <p:nvPr/>
            </p:nvSpPr>
            <p:spPr bwMode="auto">
              <a:xfrm flipH="1">
                <a:off x="6686553" y="4965554"/>
                <a:ext cx="423664" cy="259899"/>
              </a:xfrm>
              <a:prstGeom prst="flowChartManualInput">
                <a:avLst/>
              </a:prstGeom>
              <a:grpFill/>
              <a:ln>
                <a:noFill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0" name="Rectangle 9"/>
            <p:cNvSpPr/>
            <p:nvPr/>
          </p:nvSpPr>
          <p:spPr bwMode="auto">
            <a:xfrm>
              <a:off x="9458597" y="5441478"/>
              <a:ext cx="1224136" cy="690225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13" name="Oval 12"/>
          <p:cNvSpPr/>
          <p:nvPr/>
        </p:nvSpPr>
        <p:spPr bwMode="auto">
          <a:xfrm>
            <a:off x="6246367" y="1769070"/>
            <a:ext cx="144016" cy="144016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2730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-118467" y="2049174"/>
            <a:ext cx="5400600" cy="800219"/>
          </a:xfrm>
        </p:spPr>
        <p:txBody>
          <a:bodyPr/>
          <a:lstStyle/>
          <a:p>
            <a:pPr marL="0" lvl="1" indent="0" algn="ctr">
              <a:buNone/>
            </a:pP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194 Edge extension APIs</a:t>
            </a:r>
          </a:p>
          <a:p>
            <a:pPr marL="0" lvl="1" indent="0" algn="ctr">
              <a:buNone/>
            </a:pPr>
            <a:r>
              <a:rPr lang="en-US" sz="2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13 extensions available in Windows Store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r>
              <a:rPr lang="en-US" sz="40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rPr>
              <a:t>We shipped 13 top extensions in the Anniversary Update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89" y="2449284"/>
            <a:ext cx="4254723" cy="4254723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426149" y="1942799"/>
            <a:ext cx="6649069" cy="4423174"/>
            <a:chOff x="5257800" y="1838746"/>
            <a:chExt cx="6649069" cy="4423174"/>
          </a:xfrm>
        </p:grpSpPr>
        <p:sp>
          <p:nvSpPr>
            <p:cNvPr id="8" name="Rectangle 7"/>
            <p:cNvSpPr/>
            <p:nvPr/>
          </p:nvSpPr>
          <p:spPr>
            <a:xfrm>
              <a:off x="5257800" y="1838746"/>
              <a:ext cx="6649069" cy="4423174"/>
            </a:xfrm>
            <a:prstGeom prst="rect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r="5625"/>
            <a:stretch/>
          </p:blipFill>
          <p:spPr>
            <a:xfrm>
              <a:off x="5261447" y="2645612"/>
              <a:ext cx="6257949" cy="359667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5"/>
            <a:srcRect/>
            <a:stretch/>
          </p:blipFill>
          <p:spPr>
            <a:xfrm>
              <a:off x="5260818" y="1853854"/>
              <a:ext cx="6630939" cy="3596670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 bwMode="auto">
            <a:xfrm>
              <a:off x="11474821" y="5452026"/>
              <a:ext cx="418373" cy="790256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1479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9" y="3137222"/>
            <a:ext cx="11887200" cy="2142125"/>
          </a:xfrm>
        </p:spPr>
        <p:txBody>
          <a:bodyPr/>
          <a:lstStyle/>
          <a:p>
            <a:pPr marL="0" lvl="1" indent="0" algn="ctr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New APIs</a:t>
            </a:r>
          </a:p>
          <a:p>
            <a:pPr marL="0" lvl="1" indent="0" algn="ctr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Improved Testability</a:t>
            </a:r>
          </a:p>
          <a:p>
            <a:pPr marL="0" lvl="1" indent="0" algn="ctr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More top extensions</a:t>
            </a:r>
          </a:p>
          <a:p>
            <a:pPr marL="0" lvl="1" indent="0" algn="ctr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Improved developer experience</a:t>
            </a:r>
          </a:p>
          <a:p>
            <a:pPr marL="0" lvl="1" indent="0" algn="ctr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Better reliability and performance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2161836" cy="917575"/>
          </a:xfrm>
        </p:spPr>
        <p:txBody>
          <a:bodyPr/>
          <a:lstStyle/>
          <a:p>
            <a:r>
              <a:rPr lang="en-US" dirty="0"/>
              <a:t>Roadmap</a:t>
            </a:r>
            <a:br>
              <a:rPr lang="en-US" dirty="0"/>
            </a:br>
            <a:r>
              <a:rPr lang="en-US" sz="40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rPr>
              <a:t>Our next release has plenty of features to get excited about</a:t>
            </a:r>
          </a:p>
        </p:txBody>
      </p:sp>
    </p:spTree>
    <p:extLst>
      <p:ext uri="{BB962C8B-B14F-4D97-AF65-F5344CB8AC3E}">
        <p14:creationId xmlns:p14="http://schemas.microsoft.com/office/powerpoint/2010/main" val="3759976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9" y="3137222"/>
            <a:ext cx="11887200" cy="2142125"/>
          </a:xfrm>
        </p:spPr>
        <p:txBody>
          <a:bodyPr/>
          <a:lstStyle/>
          <a:p>
            <a:pPr marL="0" lvl="1" indent="0" algn="ctr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New APIs</a:t>
            </a:r>
          </a:p>
          <a:p>
            <a:pPr marL="0" lvl="1" indent="0" algn="ctr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Improved Testability</a:t>
            </a:r>
          </a:p>
          <a:p>
            <a:pPr marL="0" lvl="1" indent="0" algn="ctr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More top extensions</a:t>
            </a:r>
          </a:p>
          <a:p>
            <a:pPr marL="0" lvl="1" indent="0" algn="ctr">
              <a:buNone/>
            </a:pPr>
            <a:r>
              <a:rPr lang="en-US" b="1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Improved developer experience</a:t>
            </a:r>
          </a:p>
          <a:p>
            <a:pPr marL="0" lvl="1" indent="0" algn="ctr">
              <a:buNone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Better reliability and performance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2161836" cy="917575"/>
          </a:xfrm>
        </p:spPr>
        <p:txBody>
          <a:bodyPr/>
          <a:lstStyle/>
          <a:p>
            <a:r>
              <a:rPr lang="en-US" dirty="0"/>
              <a:t>Roadmap</a:t>
            </a:r>
            <a:br>
              <a:rPr lang="en-US" dirty="0"/>
            </a:br>
            <a:r>
              <a:rPr lang="en-US" sz="40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rPr>
              <a:t>Our next release has plenty of features to get excited about</a:t>
            </a:r>
          </a:p>
        </p:txBody>
      </p:sp>
    </p:spTree>
    <p:extLst>
      <p:ext uri="{BB962C8B-B14F-4D97-AF65-F5344CB8AC3E}">
        <p14:creationId xmlns:p14="http://schemas.microsoft.com/office/powerpoint/2010/main" val="13409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179058"/>
          </a:xfrm>
        </p:spPr>
        <p:txBody>
          <a:bodyPr/>
          <a:lstStyle/>
          <a:p>
            <a:r>
              <a:rPr lang="en-US" sz="7200" dirty="0"/>
              <a:t>The Journey of an Extension Developer</a:t>
            </a:r>
          </a:p>
        </p:txBody>
      </p:sp>
    </p:spTree>
    <p:extLst>
      <p:ext uri="{BB962C8B-B14F-4D97-AF65-F5344CB8AC3E}">
        <p14:creationId xmlns:p14="http://schemas.microsoft.com/office/powerpoint/2010/main" val="219465905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 [Read-Only]" id="{28841E4C-3918-4368-B735-2FEE76A3D5D1}" vid="{2645CAE1-4F94-464F-93A7-E31E48A0E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Microsoft_Ignite_2016_16x9_Template_draft</Template>
  <TotalTime>0</TotalTime>
  <Words>726</Words>
  <Application>Microsoft Office PowerPoint</Application>
  <PresentationFormat>Custom</PresentationFormat>
  <Paragraphs>100</Paragraphs>
  <Slides>16</Slides>
  <Notes>14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Consolas</vt:lpstr>
      <vt:lpstr>Segoe UI</vt:lpstr>
      <vt:lpstr>Segoe UI Light</vt:lpstr>
      <vt:lpstr>Wingdings</vt:lpstr>
      <vt:lpstr>5-50002_Ignite_Breakout_Template</vt:lpstr>
      <vt:lpstr>Image</vt:lpstr>
      <vt:lpstr>Microsoft Ignite NZ</vt:lpstr>
      <vt:lpstr>Building, Testing and Deploying a Browser Extension in Microsoft Edge</vt:lpstr>
      <vt:lpstr>Agenda</vt:lpstr>
      <vt:lpstr>Introduction</vt:lpstr>
      <vt:lpstr>Introduction Who am I?</vt:lpstr>
      <vt:lpstr>Introduction We shipped 13 top extensions in the Anniversary Update</vt:lpstr>
      <vt:lpstr>Roadmap Our next release has plenty of features to get excited about</vt:lpstr>
      <vt:lpstr>Roadmap Our next release has plenty of features to get excited about</vt:lpstr>
      <vt:lpstr>The Journey of an Extension Developer</vt:lpstr>
      <vt:lpstr>A Recap on Extension Architecture Three extension contexts tied together by messaging APIs</vt:lpstr>
      <vt:lpstr>The Journey of an Extension Developer Let’s see some code!</vt:lpstr>
      <vt:lpstr>Loading an Extension with Microsoft WebDriver</vt:lpstr>
      <vt:lpstr>Packaging and Deploying an Extension</vt:lpstr>
      <vt:lpstr>Q&amp;A Thanks for coming out to learn about Edge Extensions!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2016-07-14T12:34:12Z</dcterms:created>
  <dcterms:modified xsi:type="dcterms:W3CDTF">2016-10-07T20:29:40Z</dcterms:modified>
  <cp:category/>
</cp:coreProperties>
</file>

<file path=docProps/thumbnail.jpeg>
</file>